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67" r:id="rId5"/>
    <p:sldId id="263" r:id="rId6"/>
    <p:sldId id="259" r:id="rId7"/>
    <p:sldId id="260" r:id="rId8"/>
    <p:sldId id="268" r:id="rId9"/>
    <p:sldId id="269" r:id="rId10"/>
    <p:sldId id="261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C4BFD26-35DF-4EF2-99CA-66FD866C6918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9E13AA7-6E53-452A-91FE-48B0F14A95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FD26-35DF-4EF2-99CA-66FD866C6918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13AA7-6E53-452A-91FE-48B0F14A95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FD26-35DF-4EF2-99CA-66FD866C6918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13AA7-6E53-452A-91FE-48B0F14A95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FD26-35DF-4EF2-99CA-66FD866C6918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13AA7-6E53-452A-91FE-48B0F14A95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C4BFD26-35DF-4EF2-99CA-66FD866C6918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9E13AA7-6E53-452A-91FE-48B0F14A95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FD26-35DF-4EF2-99CA-66FD866C6918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13AA7-6E53-452A-91FE-48B0F14A95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FD26-35DF-4EF2-99CA-66FD866C6918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13AA7-6E53-452A-91FE-48B0F14A95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FD26-35DF-4EF2-99CA-66FD866C6918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13AA7-6E53-452A-91FE-48B0F14A95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FD26-35DF-4EF2-99CA-66FD866C6918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13AA7-6E53-452A-91FE-48B0F14A95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FD26-35DF-4EF2-99CA-66FD866C6918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13AA7-6E53-452A-91FE-48B0F14A95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FD26-35DF-4EF2-99CA-66FD866C6918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13AA7-6E53-452A-91FE-48B0F14A95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C4BFD26-35DF-4EF2-99CA-66FD866C6918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9E13AA7-6E53-452A-91FE-48B0F14A95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NITRAZINE TEST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(PHENAPHTAZINE)</a:t>
            </a:r>
            <a:endParaRPr lang="en-US" dirty="0"/>
          </a:p>
        </p:txBody>
      </p:sp>
      <p:pic>
        <p:nvPicPr>
          <p:cNvPr id="6" name="Picture 5" descr="nitrazi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0" y="1143000"/>
            <a:ext cx="2143125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Interfering Substances and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b="1" u="sng" dirty="0" smtClean="0"/>
              <a:t>Specific Performance Characteristics</a:t>
            </a:r>
            <a:r>
              <a:rPr lang="en-US" sz="2400" u="sng" dirty="0" smtClean="0"/>
              <a:t>:</a:t>
            </a:r>
            <a:endParaRPr lang="en-US" sz="2400" dirty="0"/>
          </a:p>
          <a:p>
            <a:pPr>
              <a:buNone/>
            </a:pPr>
            <a:r>
              <a:rPr lang="en-US" sz="2400" dirty="0" smtClean="0"/>
              <a:t>	The </a:t>
            </a:r>
            <a:r>
              <a:rPr lang="en-US" sz="2400" dirty="0" err="1" smtClean="0"/>
              <a:t>Nitrazine</a:t>
            </a:r>
            <a:r>
              <a:rPr lang="en-US" sz="2400" dirty="0" smtClean="0"/>
              <a:t> paper measures pH values generally to within 1.0 pH in the range of 2.0-8.0 visually. </a:t>
            </a:r>
          </a:p>
          <a:p>
            <a:pPr>
              <a:buNone/>
            </a:pPr>
            <a:r>
              <a:rPr lang="en-US" sz="2400" b="1" u="sng" dirty="0" smtClean="0"/>
              <a:t>Interferences: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The </a:t>
            </a:r>
            <a:r>
              <a:rPr lang="en-US" sz="2400" dirty="0" err="1" smtClean="0"/>
              <a:t>nitrazine</a:t>
            </a:r>
            <a:r>
              <a:rPr lang="en-US" sz="2400" dirty="0" smtClean="0"/>
              <a:t> test is highly sensitive but not very specific. Most studies report a 5% false-positive rate and a 1% false-negative rate.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False-positive results may occur from specimen contamination due to heavy vaginal discharge, blood, cervical mucus, semen, alkaline urine, and soap.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False-negative results can be produced by prolonged rupture of membranes(longer than 24 hours) or when only a small quantity of fluid has leaked.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u="sng" dirty="0" smtClean="0"/>
              <a:t>DID YOU KNOW?</a:t>
            </a:r>
            <a:endParaRPr lang="en-US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u="sng" dirty="0" smtClean="0"/>
              <a:t>DEFINITIONS</a:t>
            </a:r>
            <a:r>
              <a:rPr lang="en-US" sz="2400" u="sng" dirty="0" smtClean="0"/>
              <a:t>:</a:t>
            </a:r>
          </a:p>
          <a:p>
            <a:pPr>
              <a:buNone/>
            </a:pPr>
            <a:r>
              <a:rPr lang="en-US" sz="2400" dirty="0" smtClean="0"/>
              <a:t>PROM-premature rupture of membranes</a:t>
            </a:r>
          </a:p>
          <a:p>
            <a:pPr>
              <a:buNone/>
            </a:pPr>
            <a:r>
              <a:rPr lang="en-US" sz="2400" dirty="0" smtClean="0"/>
              <a:t>ROM-rupture  of membranes</a:t>
            </a:r>
          </a:p>
          <a:p>
            <a:pPr>
              <a:buNone/>
            </a:pPr>
            <a:r>
              <a:rPr lang="en-US" sz="2400" dirty="0" smtClean="0"/>
              <a:t>COMPETENCE-the ability to do something well, measured against a standard, especially acquired through experience or training.</a:t>
            </a:r>
          </a:p>
          <a:p>
            <a:pPr>
              <a:buNone/>
            </a:pPr>
            <a:r>
              <a:rPr lang="en-US" sz="2400" dirty="0" smtClean="0"/>
              <a:t>WAIVED TEST-A test regarded as being so simple that it would require a special talent NOT to perform it correctly.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Principle	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err="1" smtClean="0"/>
              <a:t>Hydrion</a:t>
            </a:r>
            <a:r>
              <a:rPr lang="en-US" sz="2400" dirty="0" smtClean="0"/>
              <a:t> </a:t>
            </a:r>
            <a:r>
              <a:rPr lang="en-US" sz="2400" dirty="0" err="1" smtClean="0"/>
              <a:t>Insta</a:t>
            </a:r>
            <a:r>
              <a:rPr lang="en-US" sz="2400" dirty="0" smtClean="0"/>
              <a:t>-Check Paper (</a:t>
            </a:r>
            <a:r>
              <a:rPr lang="en-US" sz="2400" dirty="0" err="1" smtClean="0"/>
              <a:t>Nitrazine</a:t>
            </a:r>
            <a:r>
              <a:rPr lang="en-US" sz="2400" dirty="0" smtClean="0"/>
              <a:t> paper) is a wide range of pH indicator in the pH 0.0 to 13.0 range.  The color changes as pH changes, giving a broad range of colors from yellow to blue.</a:t>
            </a:r>
          </a:p>
          <a:p>
            <a:r>
              <a:rPr lang="en-US" sz="2400" dirty="0" err="1" smtClean="0"/>
              <a:t>Nitrazine</a:t>
            </a:r>
            <a:r>
              <a:rPr lang="en-US" sz="2400" dirty="0" smtClean="0"/>
              <a:t> paper is used in the obstetric area of Short Stay to assist in the diagnosis of pre-term premature rupture of membrane, (PROM or ROM), by testing the vaginal pH of expectant mothers.</a:t>
            </a:r>
          </a:p>
          <a:p>
            <a:r>
              <a:rPr lang="en-US" sz="2400" dirty="0" smtClean="0"/>
              <a:t>Normal vaginal and urinary secretions are ACIDIC while amniotic is ALKALINE.</a:t>
            </a:r>
          </a:p>
          <a:p>
            <a:r>
              <a:rPr lang="en-US" sz="2400" dirty="0" smtClean="0"/>
              <a:t>A fern test will also be performed as part of the evaluation in most cases.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pH is considered a “waived” </a:t>
            </a:r>
            <a:r>
              <a:rPr lang="en-US" dirty="0" err="1" smtClean="0"/>
              <a:t>analyte</a:t>
            </a:r>
            <a:r>
              <a:rPr lang="en-US" dirty="0" smtClean="0"/>
              <a:t> in the laboratory, therefore all staff using the </a:t>
            </a:r>
            <a:r>
              <a:rPr lang="en-US" dirty="0" err="1" smtClean="0"/>
              <a:t>nitrazine</a:t>
            </a:r>
            <a:r>
              <a:rPr lang="en-US" dirty="0" smtClean="0"/>
              <a:t> paper must follow the Waived Testing Policy.</a:t>
            </a:r>
          </a:p>
          <a:p>
            <a:r>
              <a:rPr lang="en-US" dirty="0" smtClean="0"/>
              <a:t>Only nursing and medical staff who have had training will perform the test.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Hydrion</a:t>
            </a:r>
            <a:r>
              <a:rPr lang="en-US" dirty="0" smtClean="0"/>
              <a:t> test papers should be stored at room temperature in dry conditions.</a:t>
            </a:r>
          </a:p>
          <a:p>
            <a:r>
              <a:rPr lang="en-US" dirty="0" err="1" smtClean="0"/>
              <a:t>Hydrion</a:t>
            </a:r>
            <a:r>
              <a:rPr lang="en-US" dirty="0" smtClean="0"/>
              <a:t> papers have a shelf life of three years from the date of purchase.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Specimen Collection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Vaginal secretions from the posterior pool are recommended.</a:t>
            </a:r>
            <a:endParaRPr lang="en-US" sz="2400" dirty="0"/>
          </a:p>
          <a:p>
            <a:r>
              <a:rPr lang="en-US" sz="2400" dirty="0" smtClean="0"/>
              <a:t>Do NOT touch the swab or pH paper to the mucus plug in the cervix.</a:t>
            </a:r>
          </a:p>
          <a:p>
            <a:r>
              <a:rPr lang="en-US" sz="2400" dirty="0" smtClean="0"/>
              <a:t>Test the sample IMMEDIATELY after collection.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800" u="sng" dirty="0" smtClean="0"/>
              <a:t>Criteria for UNACCEPTABLE Specimen:</a:t>
            </a:r>
          </a:p>
          <a:p>
            <a:r>
              <a:rPr lang="en-US" sz="2400" dirty="0" smtClean="0"/>
              <a:t>Amniotic fluid specimens are estimated to be stable for 2-5 minutes at room temperature.</a:t>
            </a:r>
          </a:p>
          <a:p>
            <a:r>
              <a:rPr lang="en-US" sz="2400" dirty="0" smtClean="0"/>
              <a:t>Contamination with vaginal-cervical mucus, blood, or urine may lead to false positives.</a:t>
            </a:r>
          </a:p>
          <a:p>
            <a:pPr>
              <a:buNone/>
            </a:pPr>
            <a:r>
              <a:rPr lang="en-US" sz="2800" dirty="0"/>
              <a:t>	</a:t>
            </a:r>
            <a:r>
              <a:rPr lang="en-US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371600"/>
            <a:ext cx="8839200" cy="4754563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r>
              <a:rPr lang="en-US" sz="3800" dirty="0" smtClean="0"/>
              <a:t>Standard Precautions must be adhered by testing personnel</a:t>
            </a:r>
          </a:p>
          <a:p>
            <a:pPr marL="742950" indent="-742950">
              <a:buAutoNum type="arabicPeriod"/>
            </a:pPr>
            <a:r>
              <a:rPr lang="en-US" sz="3800" b="1" dirty="0" smtClean="0"/>
              <a:t>Tear off</a:t>
            </a:r>
            <a:r>
              <a:rPr lang="en-US" sz="3800" dirty="0" smtClean="0"/>
              <a:t> a strip of </a:t>
            </a:r>
            <a:r>
              <a:rPr lang="en-US" sz="3800" dirty="0" err="1" smtClean="0"/>
              <a:t>Nitrazine</a:t>
            </a:r>
            <a:r>
              <a:rPr lang="en-US" sz="3800" dirty="0" smtClean="0"/>
              <a:t> paper from the dispenser.</a:t>
            </a:r>
          </a:p>
          <a:p>
            <a:pPr marL="742950" indent="-742950">
              <a:buAutoNum type="arabicPeriod"/>
            </a:pPr>
            <a:r>
              <a:rPr lang="en-US" sz="3800" b="1" dirty="0" smtClean="0"/>
              <a:t>Place a drop </a:t>
            </a:r>
            <a:r>
              <a:rPr lang="en-US" sz="3800" dirty="0" smtClean="0"/>
              <a:t>of suspected amniotic fluid on the </a:t>
            </a:r>
            <a:r>
              <a:rPr lang="en-US" sz="3800" dirty="0" err="1" smtClean="0"/>
              <a:t>Nitrazine</a:t>
            </a:r>
            <a:r>
              <a:rPr lang="en-US" sz="3800" dirty="0" smtClean="0"/>
              <a:t> paper.</a:t>
            </a:r>
          </a:p>
          <a:p>
            <a:pPr marL="742950" indent="-742950">
              <a:buAutoNum type="arabicPeriod"/>
            </a:pPr>
            <a:r>
              <a:rPr lang="en-US" sz="3800" b="1" dirty="0" smtClean="0"/>
              <a:t>Compare the resulting color</a:t>
            </a:r>
            <a:r>
              <a:rPr lang="en-US" sz="3800" dirty="0" smtClean="0"/>
              <a:t> to the paper dispenser’s pH scale.</a:t>
            </a:r>
          </a:p>
          <a:p>
            <a:pPr marL="742950" indent="-742950">
              <a:buAutoNum type="arabicPeriod"/>
            </a:pPr>
            <a:r>
              <a:rPr lang="en-US" sz="3800" b="1" dirty="0" smtClean="0"/>
              <a:t>Record results </a:t>
            </a:r>
            <a:r>
              <a:rPr lang="en-US" sz="3800" dirty="0" smtClean="0"/>
              <a:t>in the patient chart and point of care test log.</a:t>
            </a:r>
          </a:p>
          <a:p>
            <a:pPr marL="514350" indent="-514350">
              <a:buNone/>
            </a:pPr>
            <a:endParaRPr lang="en-US" sz="4400" b="1" dirty="0"/>
          </a:p>
          <a:p>
            <a:pPr marL="514350" indent="-514350">
              <a:buNone/>
            </a:pPr>
            <a:r>
              <a:rPr lang="en-US" sz="4400" b="1" dirty="0" smtClean="0"/>
              <a:t>	</a:t>
            </a:r>
          </a:p>
          <a:p>
            <a:pPr marL="514350" indent="-514350">
              <a:buNone/>
            </a:pPr>
            <a:r>
              <a:rPr lang="en-US" sz="2000" b="1" dirty="0"/>
              <a:t>	</a:t>
            </a: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Interpretation of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sz="1800" dirty="0" smtClean="0"/>
              <a:t>Normal vaginal pH is acidic (below 7.0)</a:t>
            </a:r>
          </a:p>
          <a:p>
            <a:pPr marL="514350" indent="-514350">
              <a:buNone/>
            </a:pPr>
            <a:r>
              <a:rPr lang="en-US" sz="2000" b="1" dirty="0"/>
              <a:t>	</a:t>
            </a:r>
            <a:endParaRPr lang="en-US" sz="2000" b="1" dirty="0" smtClean="0"/>
          </a:p>
          <a:p>
            <a:pPr marL="514350" indent="-514350">
              <a:buNone/>
            </a:pPr>
            <a:r>
              <a:rPr lang="en-US" sz="2000" b="1" dirty="0" smtClean="0"/>
              <a:t>POSITIVE Result:</a:t>
            </a:r>
          </a:p>
          <a:p>
            <a:pPr marL="514350" indent="-514350">
              <a:buNone/>
            </a:pPr>
            <a:r>
              <a:rPr lang="en-US" sz="2000" b="1" dirty="0"/>
              <a:t>	</a:t>
            </a:r>
            <a:r>
              <a:rPr lang="en-US" sz="1800" dirty="0" smtClean="0"/>
              <a:t>A pH 6.5-7.5 would indicate that amniotic fluid is present</a:t>
            </a:r>
            <a:r>
              <a:rPr lang="en-US" sz="2000" dirty="0" smtClean="0"/>
              <a:t>.</a:t>
            </a:r>
          </a:p>
          <a:p>
            <a:pPr marL="514350" indent="-514350">
              <a:buNone/>
            </a:pPr>
            <a:r>
              <a:rPr lang="en-US" sz="2000" b="1" dirty="0"/>
              <a:t>	</a:t>
            </a:r>
            <a:endParaRPr lang="en-US" sz="2000" b="1" dirty="0" smtClean="0"/>
          </a:p>
          <a:p>
            <a:pPr marL="514350" indent="-514350">
              <a:buNone/>
            </a:pPr>
            <a:r>
              <a:rPr lang="en-US" sz="2000" b="1" dirty="0" smtClean="0"/>
              <a:t>NEGATIVE Result:</a:t>
            </a:r>
          </a:p>
          <a:p>
            <a:pPr marL="514350" indent="-514350">
              <a:buNone/>
            </a:pPr>
            <a:r>
              <a:rPr lang="en-US" sz="2000" b="1" dirty="0"/>
              <a:t>	</a:t>
            </a:r>
            <a:r>
              <a:rPr lang="en-US" sz="1800" dirty="0" smtClean="0"/>
              <a:t>A pH 6.0 and below indicates that amniotic fluid is not present</a:t>
            </a:r>
            <a:r>
              <a:rPr lang="en-US" sz="2000" dirty="0" smtClean="0"/>
              <a:t>.</a:t>
            </a:r>
          </a:p>
          <a:p>
            <a:pPr marL="514350" indent="-514350">
              <a:buNone/>
            </a:pPr>
            <a:r>
              <a:rPr lang="en-US" sz="2000" b="1" dirty="0" smtClean="0"/>
              <a:t>B.  Documentation of Results</a:t>
            </a:r>
          </a:p>
          <a:p>
            <a:pPr marL="514350" indent="-514350">
              <a:buNone/>
            </a:pPr>
            <a:r>
              <a:rPr lang="en-US" sz="2000" b="1" dirty="0" smtClean="0"/>
              <a:t>	</a:t>
            </a:r>
            <a:r>
              <a:rPr lang="en-US" sz="2000" u="sng" dirty="0" smtClean="0"/>
              <a:t>OPD/Nursing and </a:t>
            </a:r>
            <a:r>
              <a:rPr lang="en-US" sz="2000" u="sng" dirty="0"/>
              <a:t>S</a:t>
            </a:r>
            <a:r>
              <a:rPr lang="en-US" sz="2000" u="sng" dirty="0" smtClean="0"/>
              <a:t>hort Stay</a:t>
            </a:r>
          </a:p>
          <a:p>
            <a:pPr marL="514350" indent="-514350">
              <a:buNone/>
            </a:pPr>
            <a:r>
              <a:rPr lang="en-US" sz="2000" dirty="0" smtClean="0"/>
              <a:t>	All results of patient testing must be documented on the test log.</a:t>
            </a:r>
          </a:p>
          <a:p>
            <a:pPr marL="514350" indent="-514350">
              <a:buNone/>
            </a:pPr>
            <a:r>
              <a:rPr lang="en-US" sz="2000" dirty="0"/>
              <a:t>	</a:t>
            </a:r>
            <a:r>
              <a:rPr lang="en-US" sz="2000" dirty="0" smtClean="0"/>
              <a:t>All results must be entered into RPMS lab package.</a:t>
            </a:r>
          </a:p>
          <a:p>
            <a:pPr marL="514350" indent="-514350">
              <a:buNone/>
            </a:pPr>
            <a:r>
              <a:rPr lang="en-US" sz="2000" dirty="0"/>
              <a:t>	</a:t>
            </a:r>
            <a:r>
              <a:rPr lang="en-US" sz="2000" u="sng" dirty="0" smtClean="0"/>
              <a:t>Medical Providers</a:t>
            </a:r>
          </a:p>
          <a:p>
            <a:pPr marL="514350" indent="-514350">
              <a:buNone/>
            </a:pPr>
            <a:r>
              <a:rPr lang="en-US" sz="2000" dirty="0"/>
              <a:t>	</a:t>
            </a:r>
            <a:r>
              <a:rPr lang="en-US" sz="2000" dirty="0" smtClean="0"/>
              <a:t>EHR users can document patient result in templates specifically developed for point of care testing documentation.</a:t>
            </a:r>
          </a:p>
          <a:p>
            <a:pPr marL="514350" indent="-514350">
              <a:buNone/>
            </a:pPr>
            <a:endParaRPr lang="en-US" sz="2000" b="1" dirty="0"/>
          </a:p>
          <a:p>
            <a:pPr marL="514350" indent="-514350">
              <a:buNone/>
            </a:pP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Supplies:  pH calibrating buffers; pH 2.0 and pH 8.0. Store buffers at room temperature.  Buffers are stable until the expiration date on the bottles.</a:t>
            </a:r>
          </a:p>
          <a:p>
            <a:r>
              <a:rPr lang="en-US" dirty="0" smtClean="0"/>
              <a:t>Each new roll of </a:t>
            </a:r>
            <a:r>
              <a:rPr lang="en-US" dirty="0" err="1" smtClean="0"/>
              <a:t>Hydrion</a:t>
            </a:r>
            <a:r>
              <a:rPr lang="en-US" dirty="0" smtClean="0"/>
              <a:t> Paper must be tested with both levels of before </a:t>
            </a:r>
            <a:r>
              <a:rPr lang="en-US" dirty="0" err="1" smtClean="0"/>
              <a:t>before</a:t>
            </a:r>
            <a:r>
              <a:rPr lang="en-US" dirty="0" smtClean="0"/>
              <a:t> use and biweekly thereafter.</a:t>
            </a:r>
          </a:p>
          <a:p>
            <a:pPr lvl="1"/>
            <a:r>
              <a:rPr lang="en-US" dirty="0" smtClean="0"/>
              <a:t>Add one drop of buffer to </a:t>
            </a:r>
            <a:r>
              <a:rPr lang="en-US" dirty="0" err="1" smtClean="0"/>
              <a:t>Hydrion</a:t>
            </a:r>
            <a:r>
              <a:rPr lang="en-US" dirty="0" smtClean="0"/>
              <a:t> paper.</a:t>
            </a:r>
          </a:p>
          <a:p>
            <a:pPr lvl="1"/>
            <a:r>
              <a:rPr lang="en-US" dirty="0" smtClean="0"/>
              <a:t>Compare color to the paper dispenser’s pH scale.  The pH must be within 0.5 units of the designated pH to be acceptable.</a:t>
            </a:r>
          </a:p>
          <a:p>
            <a:r>
              <a:rPr lang="en-US" dirty="0" smtClean="0"/>
              <a:t>If controls are out of range, do NOT report any patient results until corrective action has been taken.</a:t>
            </a:r>
          </a:p>
          <a:p>
            <a:pPr lvl="1"/>
            <a:r>
              <a:rPr lang="en-US" dirty="0" smtClean="0"/>
              <a:t>Repeat the procedure.</a:t>
            </a:r>
          </a:p>
          <a:p>
            <a:pPr lvl="1"/>
            <a:r>
              <a:rPr lang="en-US" dirty="0" smtClean="0"/>
              <a:t>Repeat using a new </a:t>
            </a:r>
            <a:r>
              <a:rPr lang="en-US" dirty="0" err="1" smtClean="0"/>
              <a:t>Hydrion</a:t>
            </a:r>
            <a:r>
              <a:rPr lang="en-US" dirty="0" smtClean="0"/>
              <a:t> paper.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Documentation of Patient and QC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POCT personnel performing the pregnancy test must document patient results on the patient result log.</a:t>
            </a:r>
          </a:p>
          <a:p>
            <a:r>
              <a:rPr lang="en-US" dirty="0" smtClean="0"/>
              <a:t>The test log must also include the date of testing, testing personnel initials, provider, sign or symptom, patient initials, patient’s medical record number and EHR entry.</a:t>
            </a:r>
          </a:p>
          <a:p>
            <a:r>
              <a:rPr lang="en-US" b="1" dirty="0" smtClean="0"/>
              <a:t>All patient and performance control results must be entered into EHR or RPMS.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220</TotalTime>
  <Words>563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Origin</vt:lpstr>
      <vt:lpstr>THE NITRAZINE TEST</vt:lpstr>
      <vt:lpstr>Principle </vt:lpstr>
      <vt:lpstr>Policy</vt:lpstr>
      <vt:lpstr>Storage </vt:lpstr>
      <vt:lpstr>Specimen Collection</vt:lpstr>
      <vt:lpstr>Procedure</vt:lpstr>
      <vt:lpstr>Interpretation of Results</vt:lpstr>
      <vt:lpstr>Quality Control</vt:lpstr>
      <vt:lpstr>Documentation of Patient and QC Results</vt:lpstr>
      <vt:lpstr>Interfering Substances and Limitations</vt:lpstr>
      <vt:lpstr>DID YOU KNOW?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NITRAZINE TEST</dc:title>
  <dc:creator>donovan.berry</dc:creator>
  <cp:lastModifiedBy>donovan.berry</cp:lastModifiedBy>
  <cp:revision>25</cp:revision>
  <dcterms:created xsi:type="dcterms:W3CDTF">2012-09-13T21:02:17Z</dcterms:created>
  <dcterms:modified xsi:type="dcterms:W3CDTF">2013-04-15T21:22:22Z</dcterms:modified>
</cp:coreProperties>
</file>